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78" r:id="rId11"/>
    <p:sldId id="262" r:id="rId12"/>
    <p:sldId id="280" r:id="rId13"/>
    <p:sldId id="274" r:id="rId14"/>
    <p:sldId id="273" r:id="rId15"/>
    <p:sldId id="271" r:id="rId16"/>
    <p:sldId id="272" r:id="rId17"/>
    <p:sldId id="263" r:id="rId18"/>
    <p:sldId id="264" r:id="rId19"/>
    <p:sldId id="265" r:id="rId20"/>
    <p:sldId id="266" r:id="rId21"/>
    <p:sldId id="267" r:id="rId22"/>
    <p:sldId id="277" r:id="rId23"/>
    <p:sldId id="276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660"/>
  </p:normalViewPr>
  <p:slideViewPr>
    <p:cSldViewPr snapToGrid="0">
      <p:cViewPr varScale="1">
        <p:scale>
          <a:sx n="84" d="100"/>
          <a:sy n="84" d="100"/>
        </p:scale>
        <p:origin x="3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037B6-B6BF-4CFC-9C1F-A21F8EDF639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994C7-A056-4129-9A6C-AA1F5A545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96BC-897A-DC15-23BC-19C6F304F5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z="6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 Mobile Loan Approval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761A3-C6C2-BBE4-3385-FC7218A2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AA543-5FD3-085D-2CE1-9010C35A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70DB-B8BA-4282-B787-0B152D1BDAF9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7A318-BC23-7B7D-1A17-EAB8B79C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Auto Mobile Loan Approval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064D1-104C-3224-8438-52F292E3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B1D9399D-0DAF-400F-8DC7-719CEF5E71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5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606D-AD19-FF6D-1795-B95DC1F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AF887-CA3F-6A97-07BC-326A148BC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7ACF-F1BF-C258-4B8F-69F14577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B63D-323C-4461-BB85-F59888E0B8B7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97440-C26D-3166-1479-4B7BC9FD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B8C5A-B4CD-40DF-1FD5-261D6D5C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7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AD7E0-78D5-377D-A6E2-5669C47A5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65457-69A0-1B0A-3F90-CDC99F530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03C1B-EFD2-FDB7-4FA3-E96F9A7B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294E-FA2F-4CFC-9630-1B8EE0FC2D9D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8BE5-2C55-3BCD-76D3-F7274240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D9B88-57FE-709C-DADC-F642BB45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8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7B05-14C2-7AFF-E3B4-BB75C693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BA0A9-B8C9-E8A4-679B-70A5D7FD5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E9EB-EC76-25E5-7378-BC50F949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3F70-CE1A-48C4-9EA4-93E555CDB97E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35B13-798D-A0C9-0C4C-135FA7E7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357F-397A-9D8E-A545-798C5A82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7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B139-4D9E-791E-59A9-261A7C65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0FB33-961A-2CC4-C6A5-CFFE4A5B5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A98E-AE9A-7742-A796-A3DC2ABA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B7F8-A549-4347-A502-A01F4C8FBCFB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DF184-73A3-D5F5-4587-31D78983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87D4-8479-A52F-DE84-61BCB73B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4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BD51-DE8B-57EE-C4D9-8E005B58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1DF68-ECB5-DF65-58C3-BD08F91E1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1BF5D-1444-52AE-1010-9442BBB3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DB59F-411F-2AB8-0648-C9A3059D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10D3-3820-49C6-AC17-F4AB6962FE28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05997-BA29-18B2-ACCE-291756E6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37A60-1EEF-D8B1-B48F-A5426C51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7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03BE-1D37-DD2A-BE50-FC1845AE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C7E3-283E-DB93-CA61-DD44AF2D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883B2-C2B4-919A-7AE1-B06EAB3C4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630BF-0FB8-02A8-3EA9-0AEE7CC13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8C495-37C0-CBD5-9493-CB3018782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C7A17-5C9B-7EC7-4594-0D9E29BE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FBFF-0044-45AE-9DD9-AAF0703466E8}" type="datetime1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32607-6A27-EA75-940A-D130663F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4CA99-A4F6-7FA5-DF75-4B3D9454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2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C9DC-ADBF-4DF8-5196-284CDB36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AD219-58E9-A730-CF80-2FCC6E79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6242A-F0DB-4F13-B8C2-7BCEC7700DB0}" type="datetime1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F2B7F-71A6-0510-AB29-335853FC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2938-543A-76E7-1C9A-B31F08F3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14ACF-B4D5-43B6-AE48-03AEFCD1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3DE1-1282-4BE0-B4E4-44203C5C828D}" type="datetime1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EC688-41EC-D2BB-4278-D854232E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FC6C-BD36-6ABB-649F-0DA4F68A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9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2F0D-0C7E-B8B9-4096-4D37BF3E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7E9C-1CED-728F-1C7B-57359B04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BA716-7BDA-B5F1-44EC-B99238D2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E679-456E-195D-528C-96C49C7A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45D-D6F5-4D43-9D08-E1E2436E847B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9C5A2-A4DF-A39E-FAB1-F4E8328D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92BB0-CB9B-C929-FEB9-14C6F21F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6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9D17-BEA4-E3B6-9BC2-E78D3EE5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EF077-1230-DA78-7399-A4935B03B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8FED8-8E96-A40A-CDAD-355D68ED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1B2E-DAFF-1993-99F7-EDD683E5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8BA6-CF30-4D6E-ABC3-5E9313CEE880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4E372-0AFD-BDF1-7D3B-BAE08082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3F2F1-4ADF-650B-A26F-58B05BA0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9399D-0DAF-400F-8DC7-719CEF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5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C2039-9B06-1253-481B-030AD8382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 Mobile Loan Approval System</a:t>
            </a: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A970-1CE1-99E9-F340-CA0191465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547F-E191-2D64-8A44-5DC65EA48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1724E-0709-433B-AE52-95207E71C219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6E37-898C-D4E2-02E2-F05D144CF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 Mobile Loan Approval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4B5F-729D-FD1B-1B43-DFF658CA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9399D-0DAF-400F-8DC7-719CEF5E71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4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A5EF7-E881-A689-69AF-9E862052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34896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25D3-C8B1-908D-048C-06773493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702372"/>
            <a:ext cx="6172201" cy="878778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Amasis MT Pro Black" panose="02040A04050005020304" pitchFamily="18" charset="0"/>
              </a:rPr>
              <a:t>Data Preprocessing</a:t>
            </a:r>
            <a:endParaRPr lang="en-US" sz="4000" dirty="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6C8E-72F2-EDDD-A283-0566B2D4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4" y="2061535"/>
            <a:ext cx="6562726" cy="4158290"/>
          </a:xfrm>
        </p:spPr>
        <p:txBody>
          <a:bodyPr>
            <a:noAutofit/>
          </a:bodyPr>
          <a:lstStyle/>
          <a:p>
            <a:r>
              <a:rPr lang="en-US" sz="2000" dirty="0"/>
              <a:t>The data preprocessing phase took 2 weeks to be completed which was the longest phase.  </a:t>
            </a:r>
          </a:p>
          <a:p>
            <a:r>
              <a:rPr lang="en-US" sz="2000" dirty="0"/>
              <a:t>The dataset was obtained from Kaggle.</a:t>
            </a:r>
          </a:p>
          <a:p>
            <a:r>
              <a:rPr lang="en-US" sz="2000" dirty="0"/>
              <a:t>The dataset was not cleaned. </a:t>
            </a:r>
          </a:p>
          <a:p>
            <a:r>
              <a:rPr lang="en-US" sz="2000" dirty="0"/>
              <a:t>We had to go through null values handling, filling missing data, correcting columns with the wrong data type, removing duplicates, outlier treatments, encoding of categorical data, and data normalization.</a:t>
            </a:r>
          </a:p>
          <a:p>
            <a:r>
              <a:rPr lang="en-US" sz="2000" dirty="0"/>
              <a:t>Best features were selected to give the best accuracy.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magnifying glass with a pie chart&#10;&#10;Description automatically generated">
            <a:extLst>
              <a:ext uri="{FF2B5EF4-FFF2-40B4-BE49-F238E27FC236}">
                <a16:creationId xmlns:a16="http://schemas.microsoft.com/office/drawing/2014/main" id="{6C75B0E8-6AF2-367A-669B-D0CEBA8A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899365"/>
            <a:ext cx="5059269" cy="505926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7C7EE-FECD-69D2-157F-27E1799A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17232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057DB7-43A9-32E8-8D14-4429C030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4" y="3960304"/>
            <a:ext cx="5247549" cy="785432"/>
          </a:xfrm>
        </p:spPr>
        <p:txBody>
          <a:bodyPr>
            <a:noAutofit/>
          </a:bodyPr>
          <a:lstStyle/>
          <a:p>
            <a:pPr algn="r"/>
            <a:r>
              <a:rPr lang="en-US" sz="4800" b="1" dirty="0">
                <a:latin typeface="Amasis MT Pro Black" panose="02040A04050005020304" pitchFamily="18" charset="0"/>
              </a:rPr>
              <a:t>Model </a:t>
            </a:r>
            <a:br>
              <a:rPr lang="en-US" sz="4800" b="1" dirty="0">
                <a:latin typeface="Amasis MT Pro Black" panose="02040A04050005020304" pitchFamily="18" charset="0"/>
              </a:rPr>
            </a:br>
            <a:r>
              <a:rPr lang="en-US" sz="4800" b="1" dirty="0">
                <a:latin typeface="Amasis MT Pro Black" panose="02040A04050005020304" pitchFamily="18" charset="0"/>
              </a:rPr>
              <a:t>Implementation</a:t>
            </a:r>
          </a:p>
        </p:txBody>
      </p:sp>
      <p:pic>
        <p:nvPicPr>
          <p:cNvPr id="12" name="Picture 11" descr="A diagram of a model life cycle&#10;&#10;Description automatically generated">
            <a:extLst>
              <a:ext uri="{FF2B5EF4-FFF2-40B4-BE49-F238E27FC236}">
                <a16:creationId xmlns:a16="http://schemas.microsoft.com/office/drawing/2014/main" id="{6C806F91-B58A-7084-6E55-6FCBC3B0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974803"/>
            <a:ext cx="5660970" cy="4908394"/>
          </a:xfrm>
          <a:prstGeom prst="rect">
            <a:avLst/>
          </a:prstGeom>
        </p:spPr>
      </p:pic>
      <p:pic>
        <p:nvPicPr>
          <p:cNvPr id="18" name="Picture 17" descr="A light bulb and gear&#10;&#10;Description automatically generated">
            <a:extLst>
              <a:ext uri="{FF2B5EF4-FFF2-40B4-BE49-F238E27FC236}">
                <a16:creationId xmlns:a16="http://schemas.microsoft.com/office/drawing/2014/main" id="{2B0837B4-EEF0-2CF6-F4A5-3B1A4C53D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0" y="1425670"/>
            <a:ext cx="2167539" cy="2241074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7E901920-43A5-E796-03AE-819B2E62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40192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80D1BE-EEB2-04FD-09ED-8693A23CCB5A}"/>
              </a:ext>
            </a:extLst>
          </p:cNvPr>
          <p:cNvSpPr txBox="1"/>
          <p:nvPr/>
        </p:nvSpPr>
        <p:spPr>
          <a:xfrm>
            <a:off x="1131412" y="1574548"/>
            <a:ext cx="9631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Six models were trained for this project. </a:t>
            </a:r>
          </a:p>
          <a:p>
            <a:endParaRPr lang="en-US" sz="2000" dirty="0"/>
          </a:p>
          <a:p>
            <a:pPr lvl="2"/>
            <a:r>
              <a:rPr lang="en-US" sz="2000" dirty="0"/>
              <a:t>1. Random Forest Classifier</a:t>
            </a:r>
          </a:p>
          <a:p>
            <a:pPr lvl="2"/>
            <a:r>
              <a:rPr lang="en-US" sz="2000" dirty="0"/>
              <a:t>2. XGBoost</a:t>
            </a:r>
          </a:p>
          <a:p>
            <a:pPr lvl="2"/>
            <a:r>
              <a:rPr lang="en-US" sz="2000" dirty="0"/>
              <a:t>3. </a:t>
            </a:r>
            <a:r>
              <a:rPr lang="en-US" sz="2000" dirty="0" err="1"/>
              <a:t>CatBoost</a:t>
            </a:r>
            <a:endParaRPr lang="en-US" sz="2000" dirty="0"/>
          </a:p>
          <a:p>
            <a:pPr lvl="2"/>
            <a:r>
              <a:rPr lang="en-US" sz="2000" dirty="0"/>
              <a:t>4. </a:t>
            </a:r>
            <a:r>
              <a:rPr lang="en-US" sz="2000" dirty="0" err="1"/>
              <a:t>LightGBM</a:t>
            </a:r>
            <a:endParaRPr lang="en-US" sz="2000" dirty="0"/>
          </a:p>
          <a:p>
            <a:pPr lvl="2"/>
            <a:r>
              <a:rPr lang="en-US" sz="2000" dirty="0"/>
              <a:t>5. </a:t>
            </a:r>
            <a:r>
              <a:rPr lang="en-US" sz="2000" dirty="0" err="1"/>
              <a:t>GaussianNB</a:t>
            </a:r>
            <a:endParaRPr lang="en-US" sz="2000" dirty="0"/>
          </a:p>
          <a:p>
            <a:pPr lvl="2"/>
            <a:r>
              <a:rPr lang="en-US" sz="2000" dirty="0"/>
              <a:t>6. Logistic Regression.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algn="ctr"/>
            <a:r>
              <a:rPr lang="en-US" sz="2000" dirty="0"/>
              <a:t>Out of the models we chose the model with the best f1 scores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0312B2-0FA1-A8F1-40B3-4791F885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07F6531-D39C-D0C8-37B5-F8D58BE0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06" y="2193420"/>
            <a:ext cx="4954588" cy="28483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6F7BA2-E065-FCCC-01B9-7749C66E4D0E}"/>
              </a:ext>
            </a:extLst>
          </p:cNvPr>
          <p:cNvSpPr txBox="1">
            <a:spLocks/>
          </p:cNvSpPr>
          <p:nvPr/>
        </p:nvSpPr>
        <p:spPr>
          <a:xfrm>
            <a:off x="621792" y="695770"/>
            <a:ext cx="10742740" cy="8787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masis MT Pro Black" panose="02040A04050005020304" pitchFamily="18" charset="0"/>
              </a:rPr>
              <a:t>Model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35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1ED2-7B48-436C-F439-50C67139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95770"/>
            <a:ext cx="10742740" cy="8787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Model Building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2AB5F-E05C-C670-05F1-46E50EE0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31" y="1495047"/>
            <a:ext cx="5157787" cy="365125"/>
          </a:xfrm>
        </p:spPr>
        <p:txBody>
          <a:bodyPr>
            <a:no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XGBoost (Extreme Gradient Boosting)</a:t>
            </a:r>
            <a:endParaRPr lang="en-US" sz="20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FE74C8-CF1F-F4E3-B1DF-4BB7D633D9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3347" y="1860172"/>
            <a:ext cx="3392326" cy="44156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A6375-4D3B-EAEE-493D-137401939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8109" y="1415482"/>
            <a:ext cx="5183188" cy="444690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Latha" panose="020B0604020202020204" pitchFamily="34" charset="0"/>
              </a:rPr>
              <a:t>CatBoost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DFB16D-3398-7D0D-A993-DC50A9D5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C143D5F-4751-DC53-D59C-57051131E1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96328" y="1921720"/>
            <a:ext cx="3128478" cy="4381256"/>
          </a:xfr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7FDD15-BB78-63A1-012C-B09F2FC1F58A}"/>
              </a:ext>
            </a:extLst>
          </p:cNvPr>
          <p:cNvCxnSpPr/>
          <p:nvPr/>
        </p:nvCxnSpPr>
        <p:spPr>
          <a:xfrm>
            <a:off x="6355080" y="1592239"/>
            <a:ext cx="0" cy="46835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790-2F2C-EC70-8F7A-DE0B28EA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547616" cy="9008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4C1E-9D97-8333-AB65-75CD7D71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912"/>
            <a:ext cx="10515600" cy="4595051"/>
          </a:xfrm>
        </p:spPr>
        <p:txBody>
          <a:bodyPr/>
          <a:lstStyle/>
          <a:p>
            <a:r>
              <a:rPr lang="en-US" sz="2400" b="1" dirty="0">
                <a:effectLst/>
                <a:latin typeface="+mj-lt"/>
                <a:ea typeface="Aptos" panose="020B0004020202020204" pitchFamily="34" charset="0"/>
                <a:cs typeface="Latha" panose="020B0502040204020203" pitchFamily="34" charset="0"/>
              </a:rPr>
              <a:t>Random Forest</a:t>
            </a:r>
          </a:p>
          <a:p>
            <a:endParaRPr lang="en-US" dirty="0">
              <a:effectLst/>
              <a:latin typeface="+mj-lt"/>
              <a:ea typeface="Aptos" panose="020B0004020202020204" pitchFamily="34" charset="0"/>
              <a:cs typeface="Latha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6B1FA-79F7-CF4D-DFB9-5905142E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125FD5-06AD-3AFF-C76F-9E85BF25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0"/>
          <a:stretch/>
        </p:blipFill>
        <p:spPr>
          <a:xfrm>
            <a:off x="1124038" y="2193099"/>
            <a:ext cx="3840252" cy="3449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79355BB-4C77-BC77-699D-02A6DBB5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4"/>
          <a:stretch/>
        </p:blipFill>
        <p:spPr>
          <a:xfrm>
            <a:off x="8494954" y="2745073"/>
            <a:ext cx="3090496" cy="234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CCA736F-18C9-29A0-5A15-44BE0241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28" y="2745073"/>
            <a:ext cx="3244825" cy="2345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607611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925A79-B8CF-4FE9-3431-D57F7B0EDBD3}"/>
              </a:ext>
            </a:extLst>
          </p:cNvPr>
          <p:cNvSpPr/>
          <p:nvPr/>
        </p:nvSpPr>
        <p:spPr>
          <a:xfrm>
            <a:off x="9172478" y="4342955"/>
            <a:ext cx="1647825" cy="9620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hand touching a robot arm&#10;&#10;Description automatically generated">
            <a:extLst>
              <a:ext uri="{FF2B5EF4-FFF2-40B4-BE49-F238E27FC236}">
                <a16:creationId xmlns:a16="http://schemas.microsoft.com/office/drawing/2014/main" id="{D4D008C1-E96F-64F2-4608-BEAB3C70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35" y="3395212"/>
            <a:ext cx="3944112" cy="283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3F43F-A826-FF17-6785-90C04E12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" y="7176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Apply Explainable AI techniques on our finalized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C911-8DF5-6860-2A41-C1C81777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088" y="2313431"/>
            <a:ext cx="8735568" cy="3346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 It is not an option to retain machine learning models as a black box.</a:t>
            </a:r>
          </a:p>
          <a:p>
            <a:pPr marL="0" indent="0">
              <a:buNone/>
            </a:pPr>
            <a:r>
              <a:rPr lang="en-US" sz="2000" dirty="0"/>
              <a:t>2. There is a need for transparency, accountability and trust in AI systems.</a:t>
            </a:r>
          </a:p>
          <a:p>
            <a:pPr marL="0" indent="0">
              <a:buNone/>
            </a:pPr>
            <a:r>
              <a:rPr lang="en-US" sz="2000" dirty="0"/>
              <a:t>3. We applied 3 XAI techniques </a:t>
            </a:r>
          </a:p>
          <a:p>
            <a:pPr marL="0" indent="0">
              <a:buNone/>
            </a:pPr>
            <a:r>
              <a:rPr lang="en-US" sz="2000" dirty="0"/>
              <a:t>		1) Feature importance </a:t>
            </a:r>
          </a:p>
          <a:p>
            <a:pPr marL="0" indent="0">
              <a:buNone/>
            </a:pPr>
            <a:r>
              <a:rPr lang="en-US" sz="2000" dirty="0"/>
              <a:t>		2) Feature Permutation Importance</a:t>
            </a:r>
          </a:p>
          <a:p>
            <a:pPr marL="0" indent="0">
              <a:buNone/>
            </a:pPr>
            <a:r>
              <a:rPr lang="en-US" sz="2000" dirty="0"/>
              <a:t>                          	3) Partial Dependence Plots</a:t>
            </a:r>
          </a:p>
          <a:p>
            <a:pPr marL="0" indent="0">
              <a:buNone/>
            </a:pPr>
            <a:r>
              <a:rPr lang="en-US" sz="2000" dirty="0"/>
              <a:t>4. XAI provides actionable insights into how models make predictions, ensuring it can be trusted and used effectively.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FF9E-D7FB-1D61-5B1E-823CD4A0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14394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graph showing the value of a credit&#10;&#10;Description automatically generated with medium confidence">
            <a:extLst>
              <a:ext uri="{FF2B5EF4-FFF2-40B4-BE49-F238E27FC236}">
                <a16:creationId xmlns:a16="http://schemas.microsoft.com/office/drawing/2014/main" id="{A8C37324-E456-7375-0B04-28A6152DA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9" y="751442"/>
            <a:ext cx="4925624" cy="2677558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E60AD778-7BF2-BA92-8AFB-B5569855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14" y="749808"/>
            <a:ext cx="4926579" cy="26791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 descr="A graph with blue and black bars&#10;&#10;Description automatically generated">
            <a:extLst>
              <a:ext uri="{FF2B5EF4-FFF2-40B4-BE49-F238E27FC236}">
                <a16:creationId xmlns:a16="http://schemas.microsoft.com/office/drawing/2014/main" id="{9966375C-59EA-A0A2-AB7E-983DB4DE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49" y="3677158"/>
            <a:ext cx="5254701" cy="26791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A8460B-DF47-F8C1-6850-EB46ACD3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382255452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6D2FD-52D5-C1EC-21D2-8735161A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92" y="2112776"/>
            <a:ext cx="6494044" cy="3633722"/>
          </a:xfr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/>
            <a:r>
              <a:rPr lang="en-US" sz="2200" b="1" dirty="0">
                <a:effectLst/>
              </a:rPr>
              <a:t>Handling Missing Values</a:t>
            </a:r>
          </a:p>
          <a:p>
            <a:pPr marL="457200" lvl="1" algn="just"/>
            <a:r>
              <a:rPr lang="en-US" sz="2200" b="1" dirty="0">
                <a:effectLst/>
              </a:rPr>
              <a:t>Solution</a:t>
            </a:r>
            <a:r>
              <a:rPr lang="en-US" sz="2200" dirty="0">
                <a:effectLst/>
              </a:rPr>
              <a:t>: </a:t>
            </a:r>
          </a:p>
          <a:p>
            <a:pPr marL="685800" lvl="2" algn="just"/>
            <a:r>
              <a:rPr lang="en-US" sz="2200" dirty="0">
                <a:effectLst/>
              </a:rPr>
              <a:t>Use mean imputation for missing numerical values and remove features with excessive missing data to maintain dataset quality</a:t>
            </a:r>
          </a:p>
          <a:p>
            <a:pPr marL="914400" lvl="2" algn="just"/>
            <a:endParaRPr lang="en-US" sz="2200" dirty="0">
              <a:effectLst/>
            </a:endParaRPr>
          </a:p>
          <a:p>
            <a:pPr algn="just"/>
            <a:r>
              <a:rPr lang="en-US" sz="2200" b="1" dirty="0">
                <a:effectLst/>
              </a:rPr>
              <a:t>Data Imbalance</a:t>
            </a:r>
          </a:p>
          <a:p>
            <a:pPr marL="457200" lvl="1" algn="just"/>
            <a:r>
              <a:rPr lang="en-US" sz="2200" b="1" dirty="0">
                <a:effectLst/>
              </a:rPr>
              <a:t>Solution</a:t>
            </a:r>
            <a:r>
              <a:rPr lang="en-US" sz="2200" dirty="0">
                <a:effectLst/>
              </a:rPr>
              <a:t>: </a:t>
            </a:r>
          </a:p>
          <a:p>
            <a:pPr marL="0" lvl="1" indent="0" algn="just">
              <a:buNone/>
            </a:pPr>
            <a:r>
              <a:rPr lang="en-US" sz="2200" dirty="0"/>
              <a:t>	</a:t>
            </a:r>
            <a:r>
              <a:rPr lang="en-US" sz="2200" dirty="0">
                <a:effectLst/>
              </a:rPr>
              <a:t>Apply under-sampling techniques to balance 	the dataset and ensure the model can 	effectively predict both default and </a:t>
            </a:r>
          </a:p>
          <a:p>
            <a:pPr marL="0" lvl="1" indent="0" algn="just">
              <a:buNone/>
            </a:pPr>
            <a:r>
              <a:rPr lang="en-US" sz="2200" dirty="0">
                <a:effectLst/>
              </a:rPr>
              <a:t>	non-default cases.</a:t>
            </a:r>
          </a:p>
          <a:p>
            <a:pPr marL="0" algn="just"/>
            <a:endParaRPr lang="en-US" sz="2000" b="1" dirty="0"/>
          </a:p>
          <a:p>
            <a:pPr marL="457200" lvl="1" algn="just"/>
            <a:endParaRPr lang="en-US" sz="2000" b="1" dirty="0"/>
          </a:p>
          <a:p>
            <a:pPr algn="just"/>
            <a:endParaRPr lang="en-US" sz="2000" b="1" dirty="0"/>
          </a:p>
          <a:p>
            <a:pPr algn="just"/>
            <a:endParaRPr lang="en-US" sz="2000" dirty="0"/>
          </a:p>
        </p:txBody>
      </p:sp>
      <p:pic>
        <p:nvPicPr>
          <p:cNvPr id="25" name="Picture 24" descr="A couple of people carrying a red arrow&#10;&#10;Description automatically generated">
            <a:extLst>
              <a:ext uri="{FF2B5EF4-FFF2-40B4-BE49-F238E27FC236}">
                <a16:creationId xmlns:a16="http://schemas.microsoft.com/office/drawing/2014/main" id="{293DE78C-CE20-6C23-43A4-D27FA2052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r="6113"/>
          <a:stretch/>
        </p:blipFill>
        <p:spPr>
          <a:xfrm>
            <a:off x="7019465" y="901635"/>
            <a:ext cx="5165397" cy="514978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AC257D2-1F05-C143-98F4-EBCB6253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Auto Mobile Loan Approval System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1CDECA-0AA6-7ADD-C544-C23DD37E4F96}"/>
              </a:ext>
            </a:extLst>
          </p:cNvPr>
          <p:cNvSpPr txBox="1">
            <a:spLocks/>
          </p:cNvSpPr>
          <p:nvPr/>
        </p:nvSpPr>
        <p:spPr>
          <a:xfrm>
            <a:off x="638035" y="713516"/>
            <a:ext cx="7680960" cy="868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dirty="0">
                <a:effectLst/>
              </a:rPr>
              <a:t>Challenges Faced and Solutions</a:t>
            </a:r>
            <a:endParaRPr lang="en-US" sz="4200" b="1" dirty="0"/>
          </a:p>
        </p:txBody>
      </p:sp>
    </p:spTree>
    <p:extLst>
      <p:ext uri="{BB962C8B-B14F-4D97-AF65-F5344CB8AC3E}">
        <p14:creationId xmlns:p14="http://schemas.microsoft.com/office/powerpoint/2010/main" val="94271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C12E-2F99-6AD2-F731-009E8B5F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886838"/>
            <a:ext cx="6375295" cy="3809875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b="1" dirty="0">
                <a:effectLst/>
              </a:rPr>
              <a:t>Outliers in Data</a:t>
            </a:r>
          </a:p>
          <a:p>
            <a:pPr marL="457200" lvl="1" algn="just"/>
            <a:r>
              <a:rPr lang="en-US" sz="2000" b="1" dirty="0">
                <a:effectLst/>
              </a:rPr>
              <a:t>Solution</a:t>
            </a:r>
            <a:r>
              <a:rPr lang="en-US" sz="2000" dirty="0">
                <a:effectLst/>
              </a:rPr>
              <a:t>: </a:t>
            </a:r>
          </a:p>
          <a:p>
            <a:pPr marL="0" lvl="1" indent="0" algn="just">
              <a:buNone/>
            </a:pPr>
            <a:r>
              <a:rPr lang="en-US" sz="2000" dirty="0"/>
              <a:t>	</a:t>
            </a:r>
            <a:r>
              <a:rPr lang="en-US" sz="2000" dirty="0">
                <a:effectLst/>
              </a:rPr>
              <a:t>Identify and treat outliers through data 	visualization and adjustment methods to 	ensure a more reliable dataset.</a:t>
            </a:r>
          </a:p>
          <a:p>
            <a:pPr marL="0" lvl="1" indent="0" algn="just">
              <a:buNone/>
            </a:pPr>
            <a:endParaRPr lang="en-US" sz="500" dirty="0">
              <a:effectLst/>
            </a:endParaRPr>
          </a:p>
          <a:p>
            <a:pPr algn="just"/>
            <a:r>
              <a:rPr lang="en-US" sz="2000" b="1" dirty="0">
                <a:effectLst/>
              </a:rPr>
              <a:t>Complexity of Risk Assessment</a:t>
            </a:r>
          </a:p>
          <a:p>
            <a:pPr marL="457200" lvl="1" algn="just"/>
            <a:r>
              <a:rPr lang="en-US" sz="2000" b="1" dirty="0">
                <a:effectLst/>
              </a:rPr>
              <a:t>Solution</a:t>
            </a:r>
            <a:r>
              <a:rPr lang="en-US" sz="2000" dirty="0">
                <a:effectLst/>
              </a:rPr>
              <a:t>: </a:t>
            </a:r>
          </a:p>
          <a:p>
            <a:pPr marL="685800" lvl="2" indent="0" algn="just">
              <a:buNone/>
            </a:pPr>
            <a:r>
              <a:rPr lang="en-US" dirty="0">
                <a:effectLst/>
              </a:rPr>
              <a:t>Develop a comprehensive risk assessment model incorporating multiple financial indicators, allowing for a nuanced evaluation of each applicant.</a:t>
            </a:r>
          </a:p>
          <a:p>
            <a:pPr algn="just"/>
            <a:endParaRPr lang="en-US" sz="20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33B5F2-765E-D607-1578-1F581C49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Auto Mobile Loan Approval System</a:t>
            </a:r>
          </a:p>
        </p:txBody>
      </p:sp>
      <p:pic>
        <p:nvPicPr>
          <p:cNvPr id="13" name="Picture 12" descr="A couple of people carrying a red arrow&#10;&#10;Description automatically generated">
            <a:extLst>
              <a:ext uri="{FF2B5EF4-FFF2-40B4-BE49-F238E27FC236}">
                <a16:creationId xmlns:a16="http://schemas.microsoft.com/office/drawing/2014/main" id="{DEC61404-2FF4-2869-CC95-4324E955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r="6113"/>
          <a:stretch/>
        </p:blipFill>
        <p:spPr>
          <a:xfrm>
            <a:off x="7019465" y="901635"/>
            <a:ext cx="5165397" cy="514978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58C0F42-E988-376C-A229-46F5577AEE49}"/>
              </a:ext>
            </a:extLst>
          </p:cNvPr>
          <p:cNvSpPr txBox="1">
            <a:spLocks/>
          </p:cNvSpPr>
          <p:nvPr/>
        </p:nvSpPr>
        <p:spPr>
          <a:xfrm>
            <a:off x="638035" y="713516"/>
            <a:ext cx="7680960" cy="868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dirty="0">
                <a:effectLst/>
              </a:rPr>
              <a:t>Challenges Faced and Solutions</a:t>
            </a:r>
            <a:endParaRPr lang="en-US" sz="4200" b="1" dirty="0"/>
          </a:p>
        </p:txBody>
      </p:sp>
    </p:spTree>
    <p:extLst>
      <p:ext uri="{BB962C8B-B14F-4D97-AF65-F5344CB8AC3E}">
        <p14:creationId xmlns:p14="http://schemas.microsoft.com/office/powerpoint/2010/main" val="16118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next to a large cellphone&#10;&#10;Description automatically generated">
            <a:extLst>
              <a:ext uri="{FF2B5EF4-FFF2-40B4-BE49-F238E27FC236}">
                <a16:creationId xmlns:a16="http://schemas.microsoft.com/office/drawing/2014/main" id="{E242B5A9-3FC7-81C1-44F0-0212DBB5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25" y="2690812"/>
            <a:ext cx="7274150" cy="384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522C-FD0D-14C1-EABB-04EA217B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Use more accurate data preprocessing methods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kern="100" dirty="0"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Model Optimization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	Goal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Improve model accuracy and performance.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	Action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Explore advanced machine learning algorithms such as: </a:t>
            </a:r>
          </a:p>
          <a:p>
            <a:pPr marL="1200150" lvl="2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 Boost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Gradient boosting machines</a:t>
            </a:r>
          </a:p>
          <a:p>
            <a:pPr marL="1200150" lvl="2" indent="-285750">
              <a:lnSpc>
                <a:spcPct val="107000"/>
              </a:lnSpc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Neural networks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	Outcome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Regularly evaluate and adjust model parameters to achieve optimal results.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BB9D6E-856E-EECF-85CC-090C80E21994}"/>
              </a:ext>
            </a:extLst>
          </p:cNvPr>
          <p:cNvSpPr txBox="1">
            <a:spLocks/>
          </p:cNvSpPr>
          <p:nvPr/>
        </p:nvSpPr>
        <p:spPr>
          <a:xfrm>
            <a:off x="838200" y="814464"/>
            <a:ext cx="8333232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masis MT Pro Black" panose="02040A04050005020304" pitchFamily="18" charset="0"/>
              </a:rPr>
              <a:t>Further Implementation</a:t>
            </a:r>
            <a:endParaRPr lang="en-US" sz="4000" b="1" dirty="0">
              <a:latin typeface="Amasis MT Pro Black" panose="02040A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46DB30-82C4-43C8-4218-5AC265BB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293785457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621D6-59E5-C5B6-CB3A-496FF031A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1644506"/>
            <a:ext cx="5468112" cy="1539419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Auto-Mobile Loan Approval System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829704-4A0B-F35F-07E3-1AC44B9364E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23442" y="4541263"/>
            <a:ext cx="5403622" cy="13950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Sri Lanka Institute of Information Technology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04</a:t>
            </a:r>
            <a:endParaRPr lang="en-US" altLang="en-US" sz="2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Minds</a:t>
            </a:r>
          </a:p>
        </p:txBody>
      </p:sp>
      <p:pic>
        <p:nvPicPr>
          <p:cNvPr id="9" name="Picture 8" descr="CAW9U7GT">
            <a:extLst>
              <a:ext uri="{FF2B5EF4-FFF2-40B4-BE49-F238E27FC236}">
                <a16:creationId xmlns:a16="http://schemas.microsoft.com/office/drawing/2014/main" id="{22CADECB-C7EA-C6E5-2554-C2C7BCA2F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54" l="372" r="94796">
                        <a14:foregroundMark x1="6691" y1="4438" x2="94796" y2="62130"/>
                        <a14:foregroundMark x1="95167" y1="5030" x2="63569" y2="73077"/>
                        <a14:foregroundMark x1="63569" y1="73077" x2="47955" y2="85207"/>
                        <a14:foregroundMark x1="47955" y1="85207" x2="43494" y2="86095"/>
                        <a14:foregroundMark x1="10409" y1="4142" x2="17844" y2="66568"/>
                        <a14:foregroundMark x1="17844" y1="66568" x2="34944" y2="91716"/>
                        <a14:foregroundMark x1="34944" y1="91716" x2="60223" y2="93195"/>
                        <a14:foregroundMark x1="60223" y1="93195" x2="69517" y2="89645"/>
                        <a14:foregroundMark x1="50929" y1="96154" x2="45725" y2="21006"/>
                        <a14:foregroundMark x1="45725" y1="21006" x2="7435" y2="9172"/>
                        <a14:foregroundMark x1="7435" y1="9172" x2="85502" y2="5030"/>
                        <a14:foregroundMark x1="27509" y1="2959" x2="743" y2="3254"/>
                        <a14:foregroundMark x1="94796" y1="2959" x2="95539" y2="42012"/>
                        <a14:foregroundMark x1="57621" y1="47337" x2="59851" y2="63314"/>
                        <a14:foregroundMark x1="74349" y1="18935" x2="74349" y2="18935"/>
                        <a14:foregroundMark x1="72862" y1="27219" x2="72862" y2="27219"/>
                        <a14:foregroundMark x1="24535" y1="26923" x2="78067" y2="24260"/>
                        <a14:foregroundMark x1="78067" y1="24260" x2="73978" y2="17456"/>
                        <a14:foregroundMark x1="88848" y1="70118" x2="23792" y2="67751"/>
                        <a14:foregroundMark x1="23792" y1="67751" x2="13011" y2="71598"/>
                        <a14:foregroundMark x1="13011" y1="71598" x2="27138" y2="80769"/>
                        <a14:foregroundMark x1="27138" y1="80769" x2="71747" y2="82249"/>
                        <a14:foregroundMark x1="71747" y1="82249" x2="82900" y2="79882"/>
                        <a14:foregroundMark x1="82900" y1="79882" x2="85130" y2="78698"/>
                        <a14:foregroundMark x1="1115" y1="36095" x2="743" y2="47633"/>
                        <a14:foregroundMark x1="743" y1="47633" x2="743" y2="47633"/>
                        <a14:foregroundMark x1="89963" y1="10059" x2="89591" y2="592"/>
                        <a14:foregroundMark x1="93680" y1="592" x2="62082" y2="2663"/>
                        <a14:foregroundMark x1="1859" y1="592" x2="1859" y2="592"/>
                        <a14:foregroundMark x1="2974" y1="0" x2="49071" y2="1775"/>
                        <a14:foregroundMark x1="49071" y1="1775" x2="61710" y2="1183"/>
                        <a14:foregroundMark x1="40520" y1="35207" x2="39777" y2="55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920" y="1013220"/>
            <a:ext cx="3996652" cy="5021816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F5057F2-DB6D-A311-FF2E-269C0235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2">
        <p:fade/>
      </p:transition>
    </mc:Choice>
    <mc:Fallback xmlns="">
      <p:transition spd="slow" advTm="783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CA15-DD79-A2A8-AC2D-D389F675F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599896"/>
            <a:ext cx="10515600" cy="3642487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Overview of the User Interface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Show the main dashboard where loan officers can access different functionalities.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Features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	Highlight user-friendly navigation and design elements.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endParaRPr lang="en-US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Data Input Process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Enter details such as income, loan amount, Age, and etc.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sample data for demonstration.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endParaRPr lang="en-US" sz="1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68EF9E-C5CD-F16C-F13D-6D2A2B0507B1}"/>
              </a:ext>
            </a:extLst>
          </p:cNvPr>
          <p:cNvSpPr txBox="1">
            <a:spLocks/>
          </p:cNvSpPr>
          <p:nvPr/>
        </p:nvSpPr>
        <p:spPr>
          <a:xfrm>
            <a:off x="838200" y="814464"/>
            <a:ext cx="10515600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0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Demonstration of the Software Solution</a:t>
            </a:r>
            <a:endParaRPr lang="en-US" sz="4000" b="1" dirty="0">
              <a:latin typeface="Amasis MT Pro Black" panose="02040A040500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E5B9499-BA3B-5C5E-6A11-C214B9D9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pic>
        <p:nvPicPr>
          <p:cNvPr id="13" name="Picture 12" descr="A computer screen with a snake and a credit card&#10;&#10;Description automatically generated with medium confidence">
            <a:extLst>
              <a:ext uri="{FF2B5EF4-FFF2-40B4-BE49-F238E27FC236}">
                <a16:creationId xmlns:a16="http://schemas.microsoft.com/office/drawing/2014/main" id="{A07E3897-841E-65DD-93D1-1CD88E48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733" r="93547">
                        <a14:foregroundMark x1="22965" y1="28152" x2="37151" y2="36196"/>
                        <a14:foregroundMark x1="37151" y1="36196" x2="29593" y2="45109"/>
                        <a14:foregroundMark x1="35930" y1="28152" x2="22616" y2="45978"/>
                        <a14:foregroundMark x1="22616" y1="45978" x2="22442" y2="46848"/>
                        <a14:foregroundMark x1="7733" y1="41522" x2="7733" y2="41522"/>
                        <a14:foregroundMark x1="56744" y1="28478" x2="56744" y2="28478"/>
                        <a14:foregroundMark x1="88256" y1="41196" x2="88256" y2="41196"/>
                        <a14:foregroundMark x1="93547" y1="49457" x2="93547" y2="49457"/>
                        <a14:foregroundMark x1="43430" y1="26196" x2="41453" y2="47283"/>
                        <a14:foregroundMark x1="41453" y1="47283" x2="37500" y2="50109"/>
                        <a14:foregroundMark x1="23140" y1="55000" x2="23140" y2="55000"/>
                        <a14:foregroundMark x1="19942" y1="51087" x2="21221" y2="28804"/>
                        <a14:foregroundMark x1="21221" y1="28804" x2="34535" y2="21630"/>
                        <a14:foregroundMark x1="34535" y1="21630" x2="38721" y2="21630"/>
                        <a14:foregroundMark x1="20291" y1="25217" x2="19942" y2="33370"/>
                        <a14:foregroundMark x1="20640" y1="23587" x2="30640" y2="23261"/>
                        <a14:foregroundMark x1="30640" y1="23261" x2="38372" y2="23261"/>
                        <a14:foregroundMark x1="40116" y1="70326" x2="40116" y2="70326"/>
                        <a14:foregroundMark x1="33605" y1="70652" x2="33779" y2="68696"/>
                        <a14:foregroundMark x1="34884" y1="64783" x2="34884" y2="64783"/>
                        <a14:foregroundMark x1="29593" y1="63804" x2="36105" y2="66413"/>
                        <a14:foregroundMark x1="46744" y1="24891" x2="61395" y2="31630"/>
                        <a14:foregroundMark x1="61395" y1="31630" x2="74767" y2="48696"/>
                        <a14:foregroundMark x1="74767" y1="48696" x2="79360" y2="65761"/>
                        <a14:foregroundMark x1="89477" y1="69022" x2="78837" y2="66087"/>
                        <a14:foregroundMark x1="78837" y1="66087" x2="79012" y2="66413"/>
                        <a14:foregroundMark x1="42035" y1="22283" x2="23837" y2="20652"/>
                        <a14:foregroundMark x1="18023" y1="23261" x2="18023" y2="23261"/>
                        <a14:foregroundMark x1="20116" y1="21957" x2="25058" y2="21957"/>
                        <a14:foregroundMark x1="18372" y1="20978" x2="18895" y2="31087"/>
                        <a14:foregroundMark x1="15930" y1="22283" x2="46221" y2="18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76" y="3318875"/>
            <a:ext cx="7251028" cy="38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822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4072-E046-6381-28CE-7959872FE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Running the Prediction Model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Showcase the process of initiating the loan default prediction.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Action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	Click on the “Predict” button and show the system processing data.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Displaying Prediction Results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Present the output of the prediction model.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Details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: 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Indicate whether the client is classified as “High Risk” or “Low Risk.”</a:t>
            </a: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5C4458-E6D7-23C5-57C5-A2092E6BE1D0}"/>
              </a:ext>
            </a:extLst>
          </p:cNvPr>
          <p:cNvSpPr txBox="1">
            <a:spLocks/>
          </p:cNvSpPr>
          <p:nvPr/>
        </p:nvSpPr>
        <p:spPr>
          <a:xfrm>
            <a:off x="838200" y="814464"/>
            <a:ext cx="10515600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kern="10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Demonstration of the Software Solution</a:t>
            </a:r>
            <a:endParaRPr lang="en-US" sz="4000" b="1" dirty="0">
              <a:latin typeface="Amasis MT Pro Black" panose="02040A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D6223AE-C57E-6803-DDC6-0EA421D1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2094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884024-5EAF-85CE-7F45-AA0CF7B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Auto Mobile Loan Approval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447BE-B92B-DE48-B45E-7340A95E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1115568" y="1427212"/>
            <a:ext cx="7037832" cy="49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91F36451-59A9-2712-DBFE-40E039E97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/>
          <a:stretch/>
        </p:blipFill>
        <p:spPr>
          <a:xfrm>
            <a:off x="8488838" y="749173"/>
            <a:ext cx="2788762" cy="55791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DDF340-78EE-20FD-F399-C6730513916C}"/>
              </a:ext>
            </a:extLst>
          </p:cNvPr>
          <p:cNvSpPr txBox="1"/>
          <p:nvPr/>
        </p:nvSpPr>
        <p:spPr>
          <a:xfrm>
            <a:off x="624077" y="702182"/>
            <a:ext cx="758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Deploying the App</a:t>
            </a:r>
          </a:p>
        </p:txBody>
      </p:sp>
    </p:spTree>
    <p:extLst>
      <p:ext uri="{BB962C8B-B14F-4D97-AF65-F5344CB8AC3E}">
        <p14:creationId xmlns:p14="http://schemas.microsoft.com/office/powerpoint/2010/main" val="1582311638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ar loan application&#10;&#10;Description automatically generated">
            <a:extLst>
              <a:ext uri="{FF2B5EF4-FFF2-40B4-BE49-F238E27FC236}">
                <a16:creationId xmlns:a16="http://schemas.microsoft.com/office/drawing/2014/main" id="{F1F2EC5A-E60F-D570-74E4-A0E0881EF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0" b="9646"/>
          <a:stretch/>
        </p:blipFill>
        <p:spPr>
          <a:xfrm>
            <a:off x="4885195" y="643467"/>
            <a:ext cx="3111399" cy="55710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 descr="A screenshot of a car&#10;&#10;Description automatically generated">
            <a:extLst>
              <a:ext uri="{FF2B5EF4-FFF2-40B4-BE49-F238E27FC236}">
                <a16:creationId xmlns:a16="http://schemas.microsoft.com/office/drawing/2014/main" id="{E88C6210-2964-83ED-6A16-4A5ED52C5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0" b="9646"/>
          <a:stretch/>
        </p:blipFill>
        <p:spPr>
          <a:xfrm>
            <a:off x="8264070" y="643467"/>
            <a:ext cx="3111399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68D4E2-02E1-0B9D-E33E-4A311EFF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Auto Mobile Loan Approval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6B164-2B25-B446-0DB1-0A30A6E488B4}"/>
              </a:ext>
            </a:extLst>
          </p:cNvPr>
          <p:cNvSpPr txBox="1"/>
          <p:nvPr/>
        </p:nvSpPr>
        <p:spPr>
          <a:xfrm>
            <a:off x="407669" y="1027837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Displaying </a:t>
            </a:r>
          </a:p>
          <a:p>
            <a:pPr algn="ctr"/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Iskoola Pota" panose="020B0502040204020203" pitchFamily="34" charset="0"/>
              </a:rPr>
              <a:t>Prediction Results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algn="ctr"/>
            <a:endParaRPr lang="en-US" sz="3600" dirty="0"/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89FF2931-A5BA-08DB-CBFD-9BB258F27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" y="2412594"/>
            <a:ext cx="3417569" cy="34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3798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C1024-D1A3-873C-9CB8-2FA15346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73" y="1286934"/>
            <a:ext cx="9661056" cy="410594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C9F56-9640-E8A2-CE3A-071EF3C7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11797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288F33E-7955-C958-0461-D39ED6AC9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250" y="2114491"/>
            <a:ext cx="5687566" cy="34098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 a system to predict loan defaults.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1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Focus on automobile loans, which are highly susceptible to defaults.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1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NBFIs with a data-driven decision-making tool to reduce risks. </a:t>
            </a:r>
          </a:p>
        </p:txBody>
      </p:sp>
      <p:pic>
        <p:nvPicPr>
          <p:cNvPr id="7" name="Picture 6" descr="A note with a pen and calculator on a table">
            <a:extLst>
              <a:ext uri="{FF2B5EF4-FFF2-40B4-BE49-F238E27FC236}">
                <a16:creationId xmlns:a16="http://schemas.microsoft.com/office/drawing/2014/main" id="{05AE58D9-92DB-F119-ABBC-1F14AE729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544" y="1599896"/>
            <a:ext cx="4957638" cy="3299082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E84ECEA-AC6E-E901-C9C8-E5D0134D08A4}"/>
              </a:ext>
            </a:extLst>
          </p:cNvPr>
          <p:cNvSpPr txBox="1">
            <a:spLocks/>
          </p:cNvSpPr>
          <p:nvPr/>
        </p:nvSpPr>
        <p:spPr>
          <a:xfrm>
            <a:off x="838200" y="814464"/>
            <a:ext cx="5553456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masis MT Pro Black" panose="02040A04050005020304" pitchFamily="18" charset="0"/>
              </a:rPr>
              <a:t>Project Overview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CE18FCF-2A66-ED81-52E2-D4D29069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20683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64">
        <p:fade/>
      </p:transition>
    </mc:Choice>
    <mc:Fallback xmlns="">
      <p:transition spd="med" advTm="1396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239B4FC4-85B0-A794-0C9E-E865B01107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9" r="-1" b="-1"/>
          <a:stretch/>
        </p:blipFill>
        <p:spPr>
          <a:xfrm>
            <a:off x="334150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2D477-82FE-13BD-1345-913EABE4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702826"/>
            <a:ext cx="5438775" cy="89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masis MT Pro Black" panose="02040A04050005020304" pitchFamily="18" charset="0"/>
              </a:rPr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97165-DFC1-0CF9-9474-4C8A7841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1732788"/>
            <a:ext cx="9544050" cy="4413249"/>
          </a:xfrm>
        </p:spPr>
        <p:txBody>
          <a:bodyPr>
            <a:normAutofit/>
          </a:bodyPr>
          <a:lstStyle/>
          <a:p>
            <a:r>
              <a:rPr lang="en-US" sz="2400" b="1" dirty="0"/>
              <a:t>Current Economic Challenges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 The economy is experiencing a financial crisis marked by rising inflation and interest rates.</a:t>
            </a:r>
          </a:p>
          <a:p>
            <a:pPr marL="457200" lvl="1" indent="0">
              <a:buNone/>
            </a:pPr>
            <a:endParaRPr lang="en-US" sz="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 Consumers are under significant financial pressure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Aptos (Body)"/>
                <a:cs typeface="Times New Roman" panose="02020603050405020304" pitchFamily="18" charset="0"/>
              </a:rPr>
              <a:t>Role of NBFIs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 Non-Banking Financial Institutions (NBFIs) provide essential services,     	including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Investment consultancy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Risk pooling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Savings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Market brokerage 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US" sz="11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607FEB-EBB4-51AF-32C3-D8E77C3F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34328928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C0E7F61F-47F6-6376-8731-E610DFC929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9" r="-1" b="-1"/>
          <a:stretch/>
        </p:blipFill>
        <p:spPr>
          <a:xfrm>
            <a:off x="334226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0FDC-CA70-6C64-CE81-904CFC42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66" y="1739257"/>
            <a:ext cx="8378952" cy="37427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/>
              <a:t>Increasing Loan Defaults</a:t>
            </a:r>
          </a:p>
          <a:p>
            <a:pPr lvl="1"/>
            <a:r>
              <a:rPr lang="en-US" sz="2000" dirty="0"/>
              <a:t>NBFIs face rising loan defaults, especially in the automobile loan sector.</a:t>
            </a:r>
          </a:p>
          <a:p>
            <a:pPr marL="457200" lvl="1" indent="0">
              <a:buNone/>
            </a:pPr>
            <a:endParaRPr lang="en-US" sz="500" dirty="0"/>
          </a:p>
          <a:p>
            <a:pPr lvl="1"/>
            <a:r>
              <a:rPr lang="en-US" sz="2000" dirty="0"/>
              <a:t>Public transport unreliability leads households to rely on private vehicle ownership, making automobile loans a significant portion of total loans.</a:t>
            </a:r>
          </a:p>
          <a:p>
            <a:pPr marL="457200" lvl="1" indent="0">
              <a:buNone/>
            </a:pPr>
            <a:endParaRPr lang="en-US" sz="500" dirty="0"/>
          </a:p>
          <a:p>
            <a:pPr lvl="1"/>
            <a:r>
              <a:rPr lang="en-US" sz="2000" dirty="0"/>
              <a:t>These loans are highly susceptible to defaults and do not typically generate financial returns for consumers.</a:t>
            </a:r>
          </a:p>
          <a:p>
            <a:pPr marL="457200" lvl="1" indent="0">
              <a:buNone/>
            </a:pPr>
            <a:endParaRPr lang="en-US" sz="500" dirty="0"/>
          </a:p>
          <a:p>
            <a:pPr lvl="1"/>
            <a:r>
              <a:rPr lang="en-US" sz="2000" dirty="0"/>
              <a:t>The increase in defaults has negatively impacted the profitability of NBFIs, which often serve clients with lower credit standards.</a:t>
            </a:r>
          </a:p>
          <a:p>
            <a:endParaRPr lang="en-US" sz="2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84D7EC-8194-4385-01EB-1500277D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702826"/>
            <a:ext cx="5438775" cy="89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masis MT Pro Black" panose="02040A04050005020304" pitchFamily="18" charset="0"/>
              </a:rPr>
              <a:t>Project Background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F07F298-6120-2BCC-58A9-FF2EAA00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35745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F2B0FBD0-C818-C136-FAFC-725081CA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9" r="-1" b="-1"/>
          <a:stretch/>
        </p:blipFill>
        <p:spPr>
          <a:xfrm>
            <a:off x="333934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EC214-8340-525B-89CF-4F50DAC0D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22" y="1739256"/>
            <a:ext cx="8427720" cy="3957455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Aptos (Body)"/>
              </a:rPr>
              <a:t>Need for Enhanced Risk Assessment</a:t>
            </a:r>
            <a:endParaRPr lang="en-US" sz="2400" dirty="0">
              <a:latin typeface="Aptos (Body)"/>
            </a:endParaRPr>
          </a:p>
          <a:p>
            <a:pPr lvl="1" algn="just"/>
            <a:r>
              <a:rPr lang="en-US" sz="2000" dirty="0">
                <a:latin typeface="18"/>
              </a:rPr>
              <a:t>NBFIs are enhancing risk assessment models to evaluate the financial strength of borrowers better</a:t>
            </a:r>
          </a:p>
          <a:p>
            <a:pPr marL="457200" lvl="1" indent="0" algn="just">
              <a:buNone/>
            </a:pPr>
            <a:endParaRPr lang="en-US" sz="500" dirty="0">
              <a:latin typeface="18"/>
            </a:endParaRPr>
          </a:p>
          <a:p>
            <a:pPr lvl="1" algn="just"/>
            <a:r>
              <a:rPr lang="en-US" sz="2000" dirty="0">
                <a:latin typeface="18"/>
              </a:rPr>
              <a:t>Analyzing historical loan default data allows a more accurate assessment of clients' repayment capacities.</a:t>
            </a:r>
          </a:p>
          <a:p>
            <a:pPr marL="457200" lvl="1" indent="0" algn="just">
              <a:buNone/>
            </a:pPr>
            <a:endParaRPr lang="en-US" sz="2000" dirty="0">
              <a:latin typeface="18"/>
            </a:endParaRPr>
          </a:p>
          <a:p>
            <a:pPr algn="just"/>
            <a:r>
              <a:rPr lang="en-US" sz="2400" b="1" dirty="0"/>
              <a:t>Predictive Model Goals</a:t>
            </a:r>
          </a:p>
          <a:p>
            <a:pPr lvl="1" algn="just"/>
            <a:r>
              <a:rPr lang="en-US" sz="2000" dirty="0"/>
              <a:t>Develop a predictive model to evaluate the likelihood of clients defaulting on automobile loans.</a:t>
            </a:r>
          </a:p>
          <a:p>
            <a:pPr marL="457200" lvl="1" indent="0" algn="just">
              <a:buNone/>
            </a:pPr>
            <a:endParaRPr lang="en-US" sz="500" b="1" dirty="0"/>
          </a:p>
          <a:p>
            <a:pPr lvl="1" algn="just"/>
            <a:r>
              <a:rPr lang="en-US" sz="2000" dirty="0"/>
              <a:t>The model aims to help NBFIs make informed lending decisions by accurately predicting repayment ability.</a:t>
            </a:r>
            <a:endParaRPr lang="en-US" sz="2000" b="1" dirty="0">
              <a:latin typeface="1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F3604-0204-9436-EA39-13F54BFE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6" y="702826"/>
            <a:ext cx="5438775" cy="89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masis MT Pro Black" panose="02040A04050005020304" pitchFamily="18" charset="0"/>
              </a:rPr>
              <a:t>Project Background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8A96291-F948-44EE-47D8-39F6C6F1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6615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running up a hill&#10;&#10;Description automatically generated">
            <a:extLst>
              <a:ext uri="{FF2B5EF4-FFF2-40B4-BE49-F238E27FC236}">
                <a16:creationId xmlns:a16="http://schemas.microsoft.com/office/drawing/2014/main" id="{490F5535-1687-854E-C9EB-3F0637EB5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r="125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CF88D-9770-471F-C0A3-C8C154DF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76" y="1766689"/>
            <a:ext cx="4328160" cy="3742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Reduce Loan Defaults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Enhance Risk Assessment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Streamline Loan Approval Process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+mj-lt"/>
                <a:ea typeface="Aptos" panose="020B0004020202020204" pitchFamily="34" charset="0"/>
                <a:cs typeface="Iskoola Pota" panose="020B0502040204020203" pitchFamily="34" charset="0"/>
              </a:rPr>
              <a:t>Support Financial Stability</a:t>
            </a:r>
          </a:p>
          <a:p>
            <a:pPr>
              <a:lnSpc>
                <a:spcPct val="150000"/>
              </a:lnSpc>
            </a:pPr>
            <a:r>
              <a:rPr lang="en-US" sz="2000" b="1" kern="100" dirty="0">
                <a:effectLst/>
                <a:latin typeface="+mj-lt"/>
                <a:ea typeface="Aptos" panose="020B0004020202020204" pitchFamily="34" charset="0"/>
                <a:cs typeface="Iskoola Pota" panose="020B0502040204020203" pitchFamily="34" charset="0"/>
              </a:rPr>
              <a:t>Enhance Decision-Making</a:t>
            </a:r>
          </a:p>
          <a:p>
            <a:pPr>
              <a:lnSpc>
                <a:spcPct val="150000"/>
              </a:lnSpc>
            </a:pPr>
            <a:r>
              <a:rPr lang="en-US" sz="2000" b="1" i="0" dirty="0">
                <a:effectLst/>
                <a:latin typeface="+mj-lt"/>
              </a:rPr>
              <a:t> Increase Profitability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56CA1C-29C0-7C78-3777-0E2424872DCE}"/>
              </a:ext>
            </a:extLst>
          </p:cNvPr>
          <p:cNvSpPr txBox="1">
            <a:spLocks/>
          </p:cNvSpPr>
          <p:nvPr/>
        </p:nvSpPr>
        <p:spPr>
          <a:xfrm>
            <a:off x="619126" y="702826"/>
            <a:ext cx="5438775" cy="893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masis MT Pro Black" panose="02040A04050005020304" pitchFamily="18" charset="0"/>
              </a:rPr>
              <a:t>Business Goal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9AF09E3-08D4-7AE9-F14E-469C0F81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40086812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68CC-770D-73E9-E418-55641004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685800"/>
            <a:ext cx="10515600" cy="87687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masis MT Pro Black" panose="02040A04050005020304" pitchFamily="18" charset="0"/>
              </a:rPr>
              <a:t>Technology</a:t>
            </a:r>
          </a:p>
        </p:txBody>
      </p:sp>
      <p:pic>
        <p:nvPicPr>
          <p:cNvPr id="5" name="Picture 2" descr="A logo of a computer software company&#10;&#10;Description automatically generated">
            <a:extLst>
              <a:ext uri="{FF2B5EF4-FFF2-40B4-BE49-F238E27FC236}">
                <a16:creationId xmlns:a16="http://schemas.microsoft.com/office/drawing/2014/main" id="{151E47E3-0158-D454-5DFE-AE30AF4D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94" y="1935248"/>
            <a:ext cx="3763899" cy="211931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logo of a html website&#10;&#10;Description automatically generated with medium confidence">
            <a:extLst>
              <a:ext uri="{FF2B5EF4-FFF2-40B4-BE49-F238E27FC236}">
                <a16:creationId xmlns:a16="http://schemas.microsoft.com/office/drawing/2014/main" id="{04148901-2F9A-52CC-4E51-385BA7D0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792" y="2024347"/>
            <a:ext cx="1918906" cy="1918906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purple and black logo&#10;&#10;Description automatically generated">
            <a:extLst>
              <a:ext uri="{FF2B5EF4-FFF2-40B4-BE49-F238E27FC236}">
                <a16:creationId xmlns:a16="http://schemas.microsoft.com/office/drawing/2014/main" id="{777AC032-3D18-F008-0605-50AACF8D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54" y="4052887"/>
            <a:ext cx="3819839" cy="211931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7443239-D92B-D09B-E9B8-B2EB5855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  <p:pic>
        <p:nvPicPr>
          <p:cNvPr id="17" name="Picture 1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16ADA086-E758-F778-EA1E-77FA460DE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4" y="1803972"/>
            <a:ext cx="3815844" cy="223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1A79E2C-7DB2-2DDF-2039-1A826A3A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8" y="2061321"/>
            <a:ext cx="3383280" cy="151490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 logo with a circle and a graphic design&#10;&#10;Description automatically generated with medium confidence">
            <a:extLst>
              <a:ext uri="{FF2B5EF4-FFF2-40B4-BE49-F238E27FC236}">
                <a16:creationId xmlns:a16="http://schemas.microsoft.com/office/drawing/2014/main" id="{8AE257CA-836E-9BEC-E501-B872BFA9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8" y="3730931"/>
            <a:ext cx="2414588" cy="241458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F30692A-5140-10BB-B286-1E60304B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036" y="1906613"/>
            <a:ext cx="3383280" cy="182431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700A01E-19A1-0DFE-9594-E5F33193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71" y="1781193"/>
            <a:ext cx="3383280" cy="21749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8CB43CFC-BD02-6D96-BAE5-BD120056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792" y="4303757"/>
            <a:ext cx="3529584" cy="176479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140CA41-F125-CF53-7023-C005F182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67" y="4574254"/>
            <a:ext cx="3529584" cy="141582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0B7FB2-FD7B-F6EE-91B3-09CA36F5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685800"/>
            <a:ext cx="10515600" cy="87687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masis MT Pro Black" panose="02040A04050005020304" pitchFamily="18" charset="0"/>
              </a:rPr>
              <a:t>Libraries</a:t>
            </a:r>
          </a:p>
        </p:txBody>
      </p:sp>
      <p:pic>
        <p:nvPicPr>
          <p:cNvPr id="9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C9BBAE0-D164-4CE0-BA4B-D87E732E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1" y="2088002"/>
            <a:ext cx="3383280" cy="151490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logo with a circle and a graphic design&#10;&#10;Description automatically generated with medium confidence">
            <a:extLst>
              <a:ext uri="{FF2B5EF4-FFF2-40B4-BE49-F238E27FC236}">
                <a16:creationId xmlns:a16="http://schemas.microsoft.com/office/drawing/2014/main" id="{0E435D4F-C568-0987-8560-0B02F407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1" y="3757612"/>
            <a:ext cx="2414588" cy="241458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5862AEE-CBDE-3774-21D4-B0DD19E4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69" y="1933294"/>
            <a:ext cx="3383280" cy="182431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160B976-C07E-4DD7-6DC8-7343B4F8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04" y="1807874"/>
            <a:ext cx="3383280" cy="2174965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AC89E4-19F6-73DC-B803-27038E2C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600935"/>
            <a:ext cx="3529584" cy="141582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91BAF2-5E22-5BD5-ADE3-E6CAB4F9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 Mobile Loan Approval System</a:t>
            </a:r>
          </a:p>
        </p:txBody>
      </p:sp>
    </p:spTree>
    <p:extLst>
      <p:ext uri="{BB962C8B-B14F-4D97-AF65-F5344CB8AC3E}">
        <p14:creationId xmlns:p14="http://schemas.microsoft.com/office/powerpoint/2010/main" val="5255622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903</Words>
  <Application>Microsoft Office PowerPoint</Application>
  <PresentationFormat>Widescreen</PresentationFormat>
  <Paragraphs>162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18</vt:lpstr>
      <vt:lpstr>Aharoni</vt:lpstr>
      <vt:lpstr>Amasis MT Pro Black</vt:lpstr>
      <vt:lpstr>Aptos</vt:lpstr>
      <vt:lpstr>Aptos (Body)</vt:lpstr>
      <vt:lpstr>Arial</vt:lpstr>
      <vt:lpstr>Calibri</vt:lpstr>
      <vt:lpstr>Courier New</vt:lpstr>
      <vt:lpstr>Times New Roman</vt:lpstr>
      <vt:lpstr>Wingdings</vt:lpstr>
      <vt:lpstr>Office Theme</vt:lpstr>
      <vt:lpstr>PowerPoint Presentation</vt:lpstr>
      <vt:lpstr>Auto-Mobile Loan Approval System</vt:lpstr>
      <vt:lpstr>PowerPoint Presentation</vt:lpstr>
      <vt:lpstr>Project Background</vt:lpstr>
      <vt:lpstr>Project Background</vt:lpstr>
      <vt:lpstr>Project Background</vt:lpstr>
      <vt:lpstr>PowerPoint Presentation</vt:lpstr>
      <vt:lpstr>Technology</vt:lpstr>
      <vt:lpstr>Libraries</vt:lpstr>
      <vt:lpstr>Data Preprocessing</vt:lpstr>
      <vt:lpstr>Model  Implementation</vt:lpstr>
      <vt:lpstr>PowerPoint Presentation</vt:lpstr>
      <vt:lpstr>Model Building</vt:lpstr>
      <vt:lpstr>Model Building</vt:lpstr>
      <vt:lpstr>Apply Explainable AI techniques on our finalized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ᴘᴏᴏʀɴᴀ ᴋᴀᴜsʜᴀʟʏᴀ</dc:creator>
  <cp:lastModifiedBy>ᴘᴏᴏʀɴᴀ ᴋᴀᴜsʜᴀʟʏᴀ</cp:lastModifiedBy>
  <cp:revision>15</cp:revision>
  <dcterms:created xsi:type="dcterms:W3CDTF">2024-10-03T07:33:14Z</dcterms:created>
  <dcterms:modified xsi:type="dcterms:W3CDTF">2024-10-03T16:37:21Z</dcterms:modified>
</cp:coreProperties>
</file>